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73" d="100"/>
          <a:sy n="173" d="100"/>
        </p:scale>
        <p:origin x="-2544" y="-104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953"/>
            <a:ext cx="6400800" cy="72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0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8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20870"/>
            <a:ext cx="2057400" cy="4505293"/>
          </a:xfrm>
        </p:spPr>
        <p:txBody>
          <a:bodyPr vert="eaVert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9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3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355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6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3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401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537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096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19057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4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Helping Others at Christmas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Citizenship and Community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92385"/>
              </p:ext>
            </p:extLst>
          </p:nvPr>
        </p:nvGraphicFramePr>
        <p:xfrm>
          <a:off x="685800" y="4777525"/>
          <a:ext cx="7772400" cy="101092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780413"/>
                <a:gridCol w="59919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ASDAN links: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Certificate of Personal Effectiveness (</a:t>
                      </a:r>
                      <a:r>
                        <a:rPr lang="en-US" sz="1200" dirty="0" err="1" smtClean="0"/>
                        <a:t>CoPE</a:t>
                      </a:r>
                      <a:r>
                        <a:rPr lang="en-US" sz="1200" dirty="0" smtClean="0"/>
                        <a:t>)</a:t>
                      </a:r>
                      <a:r>
                        <a:rPr lang="en-US" sz="1200" baseline="0" dirty="0" smtClean="0"/>
                        <a:t> Levels 1 and 2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Module 2: Citizenship and Community, Section A, Challenge 6</a:t>
                      </a:r>
                    </a:p>
                    <a:p>
                      <a:r>
                        <a:rPr lang="en-US" sz="1200" baseline="0" dirty="0" smtClean="0"/>
                        <a:t>Module 2: Citizenship and Community, Section B, Challenge 1</a:t>
                      </a:r>
                      <a:endParaRPr lang="en-US" sz="1200" dirty="0"/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Skills development:</a:t>
                      </a:r>
                      <a:endParaRPr lang="en-US" sz="1400" dirty="0"/>
                    </a:p>
                  </a:txBody>
                  <a:tcPr anchor="ctr">
                    <a:lnL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Working With</a:t>
                      </a:r>
                      <a:r>
                        <a:rPr lang="en-US" sz="1200" baseline="0" dirty="0" smtClean="0"/>
                        <a:t> Others, Communication</a:t>
                      </a:r>
                      <a:endParaRPr lang="en-US" sz="1200" dirty="0"/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B6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52105" y="6402470"/>
            <a:ext cx="1434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chemeClr val="accent3"/>
                </a:solidFill>
              </a:rPr>
              <a:t>Ref:</a:t>
            </a:r>
            <a:r>
              <a:rPr lang="en-US" sz="1000" baseline="0" dirty="0" smtClean="0">
                <a:solidFill>
                  <a:schemeClr val="accent3"/>
                </a:solidFill>
              </a:rPr>
              <a:t> Orb</a:t>
            </a:r>
            <a:r>
              <a:rPr lang="en-US" sz="1000" baseline="0" dirty="0" smtClean="0">
                <a:solidFill>
                  <a:schemeClr val="accent3"/>
                </a:solidFill>
              </a:rPr>
              <a:t>/1115/000748</a:t>
            </a:r>
            <a:endParaRPr lang="en-US" sz="1000" dirty="0">
              <a:solidFill>
                <a:schemeClr val="accent3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9072" y="1445983"/>
            <a:ext cx="1057728" cy="10577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292" y="1445982"/>
            <a:ext cx="1057729" cy="10577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1512" y="1445983"/>
            <a:ext cx="1057729" cy="105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42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What </a:t>
            </a:r>
            <a:r>
              <a:rPr lang="en-US" dirty="0">
                <a:ea typeface="ＭＳ Ｐゴシック" charset="0"/>
              </a:rPr>
              <a:t>went well? </a:t>
            </a:r>
            <a:endParaRPr lang="en-US" dirty="0" smtClean="0"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What </a:t>
            </a:r>
            <a:r>
              <a:rPr lang="en-US" dirty="0">
                <a:ea typeface="ＭＳ Ｐゴシック" charset="0"/>
              </a:rPr>
              <a:t>went less well?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How did it feel to help?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What difference did you make?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Would you do the same thing next year?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340" y="274638"/>
            <a:ext cx="856890" cy="65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61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Starter activity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pairs, talk about what you enjoy the most about Christmas</a:t>
            </a:r>
          </a:p>
          <a:p>
            <a:r>
              <a:rPr lang="en-US" dirty="0"/>
              <a:t>Try to narrow it down to a top five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Now think about people who </a:t>
            </a:r>
            <a:r>
              <a:rPr lang="en-US" dirty="0" smtClean="0"/>
              <a:t>might </a:t>
            </a:r>
            <a:br>
              <a:rPr lang="en-US" dirty="0" smtClean="0"/>
            </a:br>
            <a:r>
              <a:rPr lang="en-US" dirty="0" smtClean="0"/>
              <a:t>not </a:t>
            </a:r>
            <a:r>
              <a:rPr lang="en-US" dirty="0"/>
              <a:t>get to enjoy </a:t>
            </a:r>
            <a:r>
              <a:rPr lang="en-US" dirty="0" smtClean="0"/>
              <a:t>these things </a:t>
            </a:r>
            <a:r>
              <a:rPr lang="en-US" dirty="0"/>
              <a:t>at </a:t>
            </a:r>
            <a:r>
              <a:rPr lang="en-US" dirty="0" smtClean="0"/>
              <a:t>Christmas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Why not? How do you think </a:t>
            </a:r>
            <a:r>
              <a:rPr lang="en-US" dirty="0" smtClean="0"/>
              <a:t>they </a:t>
            </a:r>
            <a:r>
              <a:rPr lang="en-US" dirty="0"/>
              <a:t>feel?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340" y="274638"/>
            <a:ext cx="856890" cy="65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78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Find out about some </a:t>
            </a:r>
            <a:r>
              <a:rPr lang="en-US" dirty="0" err="1">
                <a:ea typeface="ＭＳ Ｐゴシック" charset="0"/>
              </a:rPr>
              <a:t>organisations</a:t>
            </a:r>
            <a:r>
              <a:rPr lang="en-US" dirty="0">
                <a:ea typeface="ＭＳ Ｐゴシック" charset="0"/>
              </a:rPr>
              <a:t> and charities that help people at Christmas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Food banks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Homeless shelters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Shoebox appeals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Meals and soup kitchens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Social events, </a:t>
            </a:r>
            <a:r>
              <a:rPr lang="en-US" dirty="0" smtClean="0">
                <a:ea typeface="ＭＳ Ｐゴシック" charset="0"/>
              </a:rPr>
              <a:t>e.g</a:t>
            </a:r>
            <a:r>
              <a:rPr lang="en-US" dirty="0">
                <a:ea typeface="ＭＳ Ｐゴシック" charset="0"/>
              </a:rPr>
              <a:t>. for elderly </a:t>
            </a:r>
            <a:r>
              <a:rPr lang="en-US" dirty="0" smtClean="0">
                <a:ea typeface="ＭＳ Ｐゴシック" charset="0"/>
              </a:rPr>
              <a:t>people</a:t>
            </a:r>
            <a:endParaRPr lang="en-US" dirty="0">
              <a:ea typeface="ＭＳ Ｐゴシック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340" y="274638"/>
            <a:ext cx="856890" cy="65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6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2A6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Find out about the opportunities for voluntary work in your local area at Christmas. Produce information for others.</a:t>
            </a:r>
          </a:p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Include: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Details of charities/</a:t>
            </a:r>
            <a:r>
              <a:rPr lang="en-US" dirty="0" err="1">
                <a:ea typeface="ＭＳ Ｐゴシック" charset="0"/>
              </a:rPr>
              <a:t>organisations</a:t>
            </a:r>
            <a:endParaRPr lang="en-US" dirty="0"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ea typeface="ＭＳ Ｐゴシック" charset="0"/>
              </a:rPr>
              <a:t>Who they help and how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How you can get involved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Contact information, dates, etc.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340" y="274638"/>
            <a:ext cx="856890" cy="65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0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2A6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4721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Present your information to others, e.g.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Leaflet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Presentation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Poster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Article/</a:t>
            </a:r>
            <a:r>
              <a:rPr lang="en-US" dirty="0" smtClean="0">
                <a:ea typeface="ＭＳ Ｐゴシック" charset="0"/>
              </a:rPr>
              <a:t>blog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Video</a:t>
            </a:r>
            <a:endParaRPr lang="en-US" dirty="0">
              <a:ea typeface="ＭＳ Ｐゴシック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340" y="274638"/>
            <a:ext cx="856890" cy="65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3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2B1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4400" dirty="0">
                <a:solidFill>
                  <a:schemeClr val="accent1"/>
                </a:solidFill>
                <a:ea typeface="ＭＳ Ｐゴシック" charset="0"/>
              </a:rPr>
              <a:t>Time to get involved!</a:t>
            </a:r>
          </a:p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Complete community work over 10 hours for one credit or 20 hours for two credits.</a:t>
            </a:r>
          </a:p>
          <a:p>
            <a:pPr marL="0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As a group, discuss how you would like to help others at Christmas. </a:t>
            </a:r>
          </a:p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Record your </a:t>
            </a:r>
            <a:r>
              <a:rPr lang="en-US" dirty="0" smtClean="0">
                <a:ea typeface="ＭＳ Ｐゴシック" charset="0"/>
              </a:rPr>
              <a:t>ideas </a:t>
            </a:r>
            <a:r>
              <a:rPr lang="en-US" dirty="0">
                <a:ea typeface="ＭＳ Ｐゴシック" charset="0"/>
              </a:rPr>
              <a:t>in a </a:t>
            </a:r>
            <a:r>
              <a:rPr lang="en-US" dirty="0" err="1">
                <a:ea typeface="ＭＳ Ｐゴシック" charset="0"/>
              </a:rPr>
              <a:t>mindmap</a:t>
            </a:r>
            <a:r>
              <a:rPr lang="en-US" dirty="0">
                <a:ea typeface="ＭＳ Ｐゴシック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340" y="274638"/>
            <a:ext cx="856890" cy="65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114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2B1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You could: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Raise money for a charity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Collect items to donate </a:t>
            </a:r>
            <a:br>
              <a:rPr lang="en-US" dirty="0">
                <a:ea typeface="ＭＳ Ｐゴシック" charset="0"/>
              </a:rPr>
            </a:br>
            <a:r>
              <a:rPr lang="en-US" dirty="0">
                <a:ea typeface="ＭＳ Ｐゴシック" charset="0"/>
              </a:rPr>
              <a:t>e.g. shoebox appeal, food banks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Volunteer at a local project </a:t>
            </a:r>
            <a:br>
              <a:rPr lang="en-US" dirty="0">
                <a:ea typeface="ＭＳ Ｐゴシック" charset="0"/>
              </a:rPr>
            </a:br>
            <a:r>
              <a:rPr lang="en-US" dirty="0">
                <a:ea typeface="ＭＳ Ｐゴシック" charset="0"/>
              </a:rPr>
              <a:t>e.g. soup kitchen, homeless shelter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Put on a community event </a:t>
            </a:r>
            <a:br>
              <a:rPr lang="en-US" dirty="0">
                <a:ea typeface="ＭＳ Ｐゴシック" charset="0"/>
              </a:rPr>
            </a:br>
            <a:r>
              <a:rPr lang="en-US" dirty="0">
                <a:ea typeface="ＭＳ Ｐゴシック" charset="0"/>
              </a:rPr>
              <a:t>e.g. party for elderly residents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340" y="274638"/>
            <a:ext cx="856890" cy="65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60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2349500"/>
            <a:ext cx="8251372" cy="2159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How we want to help </a:t>
            </a:r>
            <a:br>
              <a:rPr lang="en-US" sz="4400" dirty="0" smtClean="0"/>
            </a:br>
            <a:r>
              <a:rPr lang="en-US" sz="4400" dirty="0" smtClean="0"/>
              <a:t>others at Christmas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340" y="274638"/>
            <a:ext cx="856890" cy="65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875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2B1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4400" dirty="0" smtClean="0">
                <a:solidFill>
                  <a:schemeClr val="accent1"/>
                </a:solidFill>
                <a:ea typeface="ＭＳ Ｐゴシック" charset="0"/>
              </a:rPr>
              <a:t>Now do it!</a:t>
            </a:r>
            <a:endParaRPr lang="en-US" sz="4400" dirty="0">
              <a:solidFill>
                <a:schemeClr val="accent1"/>
              </a:solidFill>
              <a:ea typeface="ＭＳ Ｐゴシック" charset="0"/>
            </a:endParaRPr>
          </a:p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Don’t forget to…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Plan what you are going to do and when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Think about the resources and support you might need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Keep a diary or log (with photos)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Get witness statements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Review your work afterwards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340" y="274638"/>
            <a:ext cx="856890" cy="65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285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eOrb">
      <a:dk1>
        <a:sysClr val="windowText" lastClr="000000"/>
      </a:dk1>
      <a:lt1>
        <a:sysClr val="window" lastClr="FFFFFF"/>
      </a:lt1>
      <a:dk2>
        <a:srgbClr val="505150"/>
      </a:dk2>
      <a:lt2>
        <a:srgbClr val="FFFFFE"/>
      </a:lt2>
      <a:accent1>
        <a:srgbClr val="73B632"/>
      </a:accent1>
      <a:accent2>
        <a:srgbClr val="128E7D"/>
      </a:accent2>
      <a:accent3>
        <a:srgbClr val="2EAAC7"/>
      </a:accent3>
      <a:accent4>
        <a:srgbClr val="6C1869"/>
      </a:accent4>
      <a:accent5>
        <a:srgbClr val="C82454"/>
      </a:accent5>
      <a:accent6>
        <a:srgbClr val="C91320"/>
      </a:accent6>
      <a:hlink>
        <a:srgbClr val="2EAAC7"/>
      </a:hlink>
      <a:folHlink>
        <a:srgbClr val="6C186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304</Words>
  <Application>Microsoft Macintosh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Helping Others at Christmas</vt:lpstr>
      <vt:lpstr>Starter activity</vt:lpstr>
      <vt:lpstr>How can we help?</vt:lpstr>
      <vt:lpstr>Challenge 2A6</vt:lpstr>
      <vt:lpstr>Challenge 2A6</vt:lpstr>
      <vt:lpstr>Challenge 2B1</vt:lpstr>
      <vt:lpstr>Challenge 2B1</vt:lpstr>
      <vt:lpstr>How we want to help  others at Christmas</vt:lpstr>
      <vt:lpstr>Challenge 2B1</vt:lpstr>
      <vt:lpstr>Looking back</vt:lpstr>
    </vt:vector>
  </TitlesOfParts>
  <Company>ASDAN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ASDAN</dc:creator>
  <cp:lastModifiedBy>ASDAN</cp:lastModifiedBy>
  <cp:revision>7</cp:revision>
  <dcterms:created xsi:type="dcterms:W3CDTF">2015-06-12T13:41:49Z</dcterms:created>
  <dcterms:modified xsi:type="dcterms:W3CDTF">2015-11-09T10:35:57Z</dcterms:modified>
</cp:coreProperties>
</file>